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1" r:id="rId5"/>
    <p:sldId id="257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BFE"/>
    <a:srgbClr val="FFFFFF"/>
    <a:srgbClr val="6F6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430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821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8489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8952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44018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3570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5981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7021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3642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662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4202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6779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4037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7145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530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1355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751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269696F-3822-480A-B3D5-84C2EBF3D995}" type="datetimeFigureOut">
              <a:rPr lang="de-DE" smtClean="0"/>
              <a:t>06.10.2022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B8950F8-0B92-47D2-A424-95F2CDD91DA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18414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C298F9-B24F-3D67-2247-5F0A092B2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7976" y="540198"/>
            <a:ext cx="10257299" cy="57776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C3B7C8-6B3F-67A2-CBDF-06B5CC547620}"/>
              </a:ext>
            </a:extLst>
          </p:cNvPr>
          <p:cNvSpPr/>
          <p:nvPr/>
        </p:nvSpPr>
        <p:spPr>
          <a:xfrm>
            <a:off x="957976" y="540199"/>
            <a:ext cx="10257299" cy="5777604"/>
          </a:xfrm>
          <a:prstGeom prst="rect">
            <a:avLst/>
          </a:prstGeom>
          <a:solidFill>
            <a:srgbClr val="FFFFFF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1C1C9A-64F1-8086-9B51-AFD7DC977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4519" y="1439694"/>
            <a:ext cx="3412820" cy="2315882"/>
          </a:xfrm>
          <a:solidFill>
            <a:schemeClr val="bg2">
              <a:lumMod val="75000"/>
            </a:schemeClr>
          </a:solidFill>
          <a:effectLst>
            <a:softEdge rad="0"/>
          </a:effectLst>
        </p:spPr>
        <p:txBody>
          <a:bodyPr>
            <a:normAutofit/>
          </a:bodyPr>
          <a:lstStyle/>
          <a:p>
            <a:pPr algn="r"/>
            <a:r>
              <a:rPr lang="de-DE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Berlin </a:t>
            </a:r>
            <a:br>
              <a:rPr lang="de-DE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</a:br>
            <a:r>
              <a:rPr lang="de-DE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Traffic </a:t>
            </a:r>
            <a:br>
              <a:rPr lang="de-DE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</a:br>
            <a:r>
              <a:rPr lang="en-US" noProof="1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AccidentS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D72A3C-E5E4-469C-5D22-55A9044295E1}"/>
              </a:ext>
            </a:extLst>
          </p:cNvPr>
          <p:cNvSpPr txBox="1">
            <a:spLocks/>
          </p:cNvSpPr>
          <p:nvPr/>
        </p:nvSpPr>
        <p:spPr>
          <a:xfrm>
            <a:off x="5253173" y="2192694"/>
            <a:ext cx="4832028" cy="156288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0"/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de-DE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Interactive </a:t>
            </a:r>
          </a:p>
          <a:p>
            <a:pPr algn="l"/>
            <a:r>
              <a:rPr lang="de-DE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Visualization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94C33BF-CA00-0588-A808-3EE58F0CB694}"/>
              </a:ext>
            </a:extLst>
          </p:cNvPr>
          <p:cNvSpPr txBox="1">
            <a:spLocks/>
          </p:cNvSpPr>
          <p:nvPr/>
        </p:nvSpPr>
        <p:spPr>
          <a:xfrm>
            <a:off x="5253174" y="4444081"/>
            <a:ext cx="2154142" cy="406861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2050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Paul Kollhof</a:t>
            </a:r>
            <a:endParaRPr lang="de-DE" sz="2050">
              <a:solidFill>
                <a:schemeClr val="tx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A988F2-5D22-7F18-EF82-42D24254003C}"/>
              </a:ext>
            </a:extLst>
          </p:cNvPr>
          <p:cNvSpPr txBox="1"/>
          <p:nvPr/>
        </p:nvSpPr>
        <p:spPr>
          <a:xfrm>
            <a:off x="5253172" y="3875199"/>
            <a:ext cx="4832028" cy="469359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en-US" sz="2450" noProof="1">
                <a:latin typeface="Aharoni" panose="02010803020104030203" pitchFamily="2" charset="-79"/>
                <a:cs typeface="Aharoni" panose="02010803020104030203" pitchFamily="2" charset="-79"/>
              </a:rPr>
              <a:t>Exploring</a:t>
            </a:r>
            <a:r>
              <a:rPr lang="de-DE" sz="2450">
                <a:latin typeface="Aharoni" panose="02010803020104030203" pitchFamily="2" charset="-79"/>
                <a:cs typeface="Aharoni" panose="02010803020104030203" pitchFamily="2" charset="-79"/>
              </a:rPr>
              <a:t> the </a:t>
            </a:r>
            <a:r>
              <a:rPr lang="de-DE" sz="2450" noProof="1">
                <a:latin typeface="Aharoni" panose="02010803020104030203" pitchFamily="2" charset="-79"/>
                <a:cs typeface="Aharoni" panose="02010803020104030203" pitchFamily="2" charset="-79"/>
              </a:rPr>
              <a:t>Dangers</a:t>
            </a:r>
            <a:r>
              <a:rPr lang="de-DE" sz="2450">
                <a:latin typeface="Aharoni" panose="02010803020104030203" pitchFamily="2" charset="-79"/>
                <a:cs typeface="Aharoni" panose="02010803020104030203" pitchFamily="2" charset="-79"/>
              </a:rPr>
              <a:t> of Berlin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7C74DC-FB53-45F6-DE82-68F97BE6C8D2}"/>
              </a:ext>
            </a:extLst>
          </p:cNvPr>
          <p:cNvSpPr txBox="1"/>
          <p:nvPr/>
        </p:nvSpPr>
        <p:spPr>
          <a:xfrm>
            <a:off x="7407316" y="4925133"/>
            <a:ext cx="2677884" cy="430887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pPr algn="r"/>
            <a:r>
              <a:rPr lang="de-DE" sz="2200" b="1">
                <a:cs typeface="Aharoni" panose="02010803020104030203" pitchFamily="2" charset="-79"/>
              </a:rPr>
              <a:t>07.10.2022 – Berlin</a:t>
            </a:r>
          </a:p>
        </p:txBody>
      </p:sp>
    </p:spTree>
    <p:extLst>
      <p:ext uri="{BB962C8B-B14F-4D97-AF65-F5344CB8AC3E}">
        <p14:creationId xmlns:p14="http://schemas.microsoft.com/office/powerpoint/2010/main" val="2251736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C298F9-B24F-3D67-2247-5F0A092B2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7976" y="540198"/>
            <a:ext cx="10257299" cy="57776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C3B7C8-6B3F-67A2-CBDF-06B5CC547620}"/>
              </a:ext>
            </a:extLst>
          </p:cNvPr>
          <p:cNvSpPr/>
          <p:nvPr/>
        </p:nvSpPr>
        <p:spPr>
          <a:xfrm>
            <a:off x="957976" y="540199"/>
            <a:ext cx="10257299" cy="5777604"/>
          </a:xfrm>
          <a:prstGeom prst="rect">
            <a:avLst/>
          </a:prstGeom>
          <a:solidFill>
            <a:srgbClr val="FFFFFF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77F20B2-6C27-A985-06DE-808C1C1BE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6169" y="1082469"/>
            <a:ext cx="1773518" cy="847526"/>
          </a:xfrm>
          <a:solidFill>
            <a:schemeClr val="bg2">
              <a:lumMod val="75000"/>
            </a:schemeClr>
          </a:solidFill>
          <a:effectLst>
            <a:softEdge rad="0"/>
          </a:effectLst>
        </p:spPr>
        <p:txBody>
          <a:bodyPr>
            <a:normAutofit/>
          </a:bodyPr>
          <a:lstStyle/>
          <a:p>
            <a:pPr algn="l"/>
            <a:r>
              <a:rPr lang="de-DE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Data</a:t>
            </a:r>
            <a:endParaRPr lang="en-US" noProof="1">
              <a:solidFill>
                <a:schemeClr val="tx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3A09DB2-F35F-1799-5B33-AE530F9B5437}"/>
              </a:ext>
            </a:extLst>
          </p:cNvPr>
          <p:cNvSpPr txBox="1">
            <a:spLocks/>
          </p:cNvSpPr>
          <p:nvPr/>
        </p:nvSpPr>
        <p:spPr>
          <a:xfrm>
            <a:off x="5710427" y="3783713"/>
            <a:ext cx="4815298" cy="847526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0"/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de-DE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Visualization</a:t>
            </a:r>
            <a:endParaRPr lang="en-US" noProof="1">
              <a:solidFill>
                <a:schemeClr val="tx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1B34B6-2DF2-EEB1-5EC7-7A9B83B7E982}"/>
              </a:ext>
            </a:extLst>
          </p:cNvPr>
          <p:cNvSpPr txBox="1"/>
          <p:nvPr/>
        </p:nvSpPr>
        <p:spPr>
          <a:xfrm>
            <a:off x="1576170" y="2033081"/>
            <a:ext cx="464953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de-DE" err="1"/>
              <a:t>OpenDataBerlin</a:t>
            </a:r>
            <a:r>
              <a:rPr lang="de-DE"/>
              <a:t> (www.daten.berlin.de)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3E1469-DA33-C01A-8DB9-42D364826B85}"/>
              </a:ext>
            </a:extLst>
          </p:cNvPr>
          <p:cNvSpPr txBox="1"/>
          <p:nvPr/>
        </p:nvSpPr>
        <p:spPr>
          <a:xfrm>
            <a:off x="1576170" y="2479210"/>
            <a:ext cx="464953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de-DE"/>
              <a:t>Traffic </a:t>
            </a:r>
            <a:r>
              <a:rPr lang="de-DE" err="1"/>
              <a:t>accident</a:t>
            </a:r>
            <a:r>
              <a:rPr lang="de-DE"/>
              <a:t> </a:t>
            </a:r>
            <a:r>
              <a:rPr lang="de-DE" err="1"/>
              <a:t>data</a:t>
            </a:r>
            <a:r>
              <a:rPr lang="de-DE"/>
              <a:t> </a:t>
            </a:r>
            <a:r>
              <a:rPr lang="de-DE" err="1"/>
              <a:t>from</a:t>
            </a:r>
            <a:r>
              <a:rPr lang="de-DE"/>
              <a:t> 2018-2021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AE0933-4B08-B956-695B-E2DBD6BEFE1C}"/>
              </a:ext>
            </a:extLst>
          </p:cNvPr>
          <p:cNvSpPr txBox="1"/>
          <p:nvPr/>
        </p:nvSpPr>
        <p:spPr>
          <a:xfrm>
            <a:off x="1576169" y="2925339"/>
            <a:ext cx="464953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de-DE"/>
              <a:t>Registry of ~ 50.000 traffic accidents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A64F461-9848-0915-A8CC-837C85370515}"/>
              </a:ext>
            </a:extLst>
          </p:cNvPr>
          <p:cNvSpPr txBox="1"/>
          <p:nvPr/>
        </p:nvSpPr>
        <p:spPr>
          <a:xfrm>
            <a:off x="8025318" y="5197077"/>
            <a:ext cx="250040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pPr algn="r"/>
            <a:r>
              <a:rPr lang="de-DE"/>
              <a:t>OpenSreetMap API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31E5EC1-9517-AF1A-BC5E-0DECF89A13EB}"/>
              </a:ext>
            </a:extLst>
          </p:cNvPr>
          <p:cNvSpPr txBox="1"/>
          <p:nvPr/>
        </p:nvSpPr>
        <p:spPr>
          <a:xfrm>
            <a:off x="8025319" y="4729492"/>
            <a:ext cx="250040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pPr algn="r"/>
            <a:r>
              <a:rPr lang="de-DE"/>
              <a:t>Geopandas, Folium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AF39A66-4DAF-877D-169F-842E23F6BBA9}"/>
              </a:ext>
            </a:extLst>
          </p:cNvPr>
          <p:cNvGrpSpPr/>
          <p:nvPr/>
        </p:nvGrpSpPr>
        <p:grpSpPr>
          <a:xfrm>
            <a:off x="10167918" y="1433955"/>
            <a:ext cx="895824" cy="1229921"/>
            <a:chOff x="10167918" y="1433955"/>
            <a:chExt cx="895824" cy="1229921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B2078C7B-FA83-D2DE-A092-30DF5B8047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67918" y="1433955"/>
              <a:ext cx="895824" cy="968458"/>
            </a:xfrm>
            <a:prstGeom prst="rect">
              <a:avLst/>
            </a:prstGeom>
          </p:spPr>
        </p:pic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416FF35-E3FF-E85B-E095-11930DCC6BF8}"/>
                </a:ext>
              </a:extLst>
            </p:cNvPr>
            <p:cNvCxnSpPr>
              <a:stCxn id="24" idx="2"/>
            </p:cNvCxnSpPr>
            <p:nvPr/>
          </p:nvCxnSpPr>
          <p:spPr>
            <a:xfrm>
              <a:off x="10615830" y="2402413"/>
              <a:ext cx="0" cy="261463"/>
            </a:xfrm>
            <a:prstGeom prst="straightConnector1">
              <a:avLst/>
            </a:prstGeom>
            <a:ln w="76200">
              <a:solidFill>
                <a:srgbClr val="00BBF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3657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C298F9-B24F-3D67-2247-5F0A092B2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7976" y="540198"/>
            <a:ext cx="10257299" cy="57776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C3B7C8-6B3F-67A2-CBDF-06B5CC547620}"/>
              </a:ext>
            </a:extLst>
          </p:cNvPr>
          <p:cNvSpPr/>
          <p:nvPr/>
        </p:nvSpPr>
        <p:spPr>
          <a:xfrm>
            <a:off x="957976" y="540199"/>
            <a:ext cx="10257299" cy="5777604"/>
          </a:xfrm>
          <a:prstGeom prst="rect">
            <a:avLst/>
          </a:prstGeom>
          <a:solidFill>
            <a:srgbClr val="FFFFFF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77F20B2-6C27-A985-06DE-808C1C1BE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6169" y="1082469"/>
            <a:ext cx="3793500" cy="847526"/>
          </a:xfrm>
          <a:solidFill>
            <a:schemeClr val="bg2">
              <a:lumMod val="75000"/>
            </a:schemeClr>
          </a:solidFill>
          <a:effectLst>
            <a:softEdge rad="0"/>
          </a:effectLst>
        </p:spPr>
        <p:txBody>
          <a:bodyPr>
            <a:normAutofit/>
          </a:bodyPr>
          <a:lstStyle/>
          <a:p>
            <a:pPr algn="l"/>
            <a:r>
              <a:rPr lang="de-DE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Who cares</a:t>
            </a:r>
            <a:endParaRPr lang="en-US" noProof="1">
              <a:solidFill>
                <a:schemeClr val="tx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1B34B6-2DF2-EEB1-5EC7-7A9B83B7E982}"/>
              </a:ext>
            </a:extLst>
          </p:cNvPr>
          <p:cNvSpPr txBox="1"/>
          <p:nvPr/>
        </p:nvSpPr>
        <p:spPr>
          <a:xfrm>
            <a:off x="1576170" y="2033081"/>
            <a:ext cx="381692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de-DE"/>
              <a:t>Loves data, stats and numbers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3E1469-DA33-C01A-8DB9-42D364826B85}"/>
              </a:ext>
            </a:extLst>
          </p:cNvPr>
          <p:cNvSpPr txBox="1"/>
          <p:nvPr/>
        </p:nvSpPr>
        <p:spPr>
          <a:xfrm>
            <a:off x="1576171" y="2479210"/>
            <a:ext cx="394755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de-DE"/>
              <a:t>Wants to explore Berlin by bike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AE0933-4B08-B956-695B-E2DBD6BEFE1C}"/>
              </a:ext>
            </a:extLst>
          </p:cNvPr>
          <p:cNvSpPr txBox="1"/>
          <p:nvPr/>
        </p:nvSpPr>
        <p:spPr>
          <a:xfrm>
            <a:off x="1576170" y="2925339"/>
            <a:ext cx="4078182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de-DE"/>
              <a:t>Needs to know how dangerous it 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A5B94D-6324-0A7E-D9DB-C805782483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463" y="1082469"/>
            <a:ext cx="3464367" cy="41442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85657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C298F9-B24F-3D67-2247-5F0A092B2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7976" y="540198"/>
            <a:ext cx="10257299" cy="577760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C3B7C8-6B3F-67A2-CBDF-06B5CC547620}"/>
              </a:ext>
            </a:extLst>
          </p:cNvPr>
          <p:cNvSpPr/>
          <p:nvPr/>
        </p:nvSpPr>
        <p:spPr>
          <a:xfrm>
            <a:off x="957976" y="540199"/>
            <a:ext cx="10257299" cy="5777604"/>
          </a:xfrm>
          <a:prstGeom prst="rect">
            <a:avLst/>
          </a:prstGeom>
          <a:solidFill>
            <a:srgbClr val="FFFFFF">
              <a:alpha val="6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77F20B2-6C27-A985-06DE-808C1C1BE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6169" y="1082469"/>
            <a:ext cx="3793500" cy="847526"/>
          </a:xfrm>
          <a:solidFill>
            <a:schemeClr val="bg2">
              <a:lumMod val="75000"/>
            </a:schemeClr>
          </a:solidFill>
          <a:effectLst>
            <a:softEdge rad="0"/>
          </a:effectLst>
        </p:spPr>
        <p:txBody>
          <a:bodyPr>
            <a:normAutofit/>
          </a:bodyPr>
          <a:lstStyle/>
          <a:p>
            <a:pPr algn="l"/>
            <a:r>
              <a:rPr lang="de-DE">
                <a:solidFill>
                  <a:schemeClr val="tx1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Who cares</a:t>
            </a:r>
            <a:endParaRPr lang="en-US" noProof="1">
              <a:solidFill>
                <a:schemeClr val="tx1"/>
              </a:solidFill>
              <a:latin typeface="Aharoni" panose="020B0604020202020204" pitchFamily="2" charset="-79"/>
              <a:cs typeface="Aharoni" panose="020B0604020202020204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1B34B6-2DF2-EEB1-5EC7-7A9B83B7E982}"/>
              </a:ext>
            </a:extLst>
          </p:cNvPr>
          <p:cNvSpPr txBox="1"/>
          <p:nvPr/>
        </p:nvSpPr>
        <p:spPr>
          <a:xfrm>
            <a:off x="1576170" y="2033081"/>
            <a:ext cx="381692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de-DE"/>
              <a:t>Loves data, stats and numbers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3E1469-DA33-C01A-8DB9-42D364826B85}"/>
              </a:ext>
            </a:extLst>
          </p:cNvPr>
          <p:cNvSpPr txBox="1"/>
          <p:nvPr/>
        </p:nvSpPr>
        <p:spPr>
          <a:xfrm>
            <a:off x="1576171" y="2479210"/>
            <a:ext cx="394755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de-DE"/>
              <a:t>Wants to explore Berlin by bike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AE0933-4B08-B956-695B-E2DBD6BEFE1C}"/>
              </a:ext>
            </a:extLst>
          </p:cNvPr>
          <p:cNvSpPr txBox="1"/>
          <p:nvPr/>
        </p:nvSpPr>
        <p:spPr>
          <a:xfrm>
            <a:off x="1576170" y="2925339"/>
            <a:ext cx="4078182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effectLst>
            <a:softEdge rad="25400"/>
          </a:effectLst>
        </p:spPr>
        <p:txBody>
          <a:bodyPr wrap="square" rtlCol="0">
            <a:spAutoFit/>
          </a:bodyPr>
          <a:lstStyle/>
          <a:p>
            <a:r>
              <a:rPr lang="de-DE"/>
              <a:t>Needs to know how dangerous it 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A5B94D-6324-0A7E-D9DB-C805782483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463" y="1082469"/>
            <a:ext cx="3464367" cy="41442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26812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5624B-AB2A-C41E-ADE5-C1A10AE93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63159-35C6-DC7D-4637-501646D7CE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69483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0</TotalTime>
  <Words>87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Aharoni</vt:lpstr>
      <vt:lpstr>Arial</vt:lpstr>
      <vt:lpstr>Century Gothic</vt:lpstr>
      <vt:lpstr>Mesh</vt:lpstr>
      <vt:lpstr>Berlin  Traffic  AccidentS</vt:lpstr>
      <vt:lpstr>Data</vt:lpstr>
      <vt:lpstr>Who cares</vt:lpstr>
      <vt:lpstr>Who cares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Berlin  Traffic  Accident</dc:title>
  <dc:creator>Paul Kollhof</dc:creator>
  <cp:lastModifiedBy>Paul Kollhof</cp:lastModifiedBy>
  <cp:revision>14</cp:revision>
  <dcterms:created xsi:type="dcterms:W3CDTF">2022-10-06T09:27:57Z</dcterms:created>
  <dcterms:modified xsi:type="dcterms:W3CDTF">2022-10-06T12:50:58Z</dcterms:modified>
</cp:coreProperties>
</file>

<file path=docProps/thumbnail.jpeg>
</file>